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9" d="100"/>
          <a:sy n="69" d="100"/>
        </p:scale>
        <p:origin x="14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E84A899-36F6-4681-A97E-277F618037C6}" type="datetimeFigureOut">
              <a:rPr lang="ru-RU" smtClean="0"/>
              <a:t>20.04.2020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4E43B30-A068-40ED-9055-A58079176203}" type="slidenum">
              <a:rPr lang="ru-RU" smtClean="0"/>
              <a:t>‹#›</a:t>
            </a:fld>
            <a:endParaRPr lang="ru-RU"/>
          </a:p>
        </p:txBody>
      </p:sp>
    </p:spTree>
    <p:extLst>
      <p:ext uri="{BB962C8B-B14F-4D97-AF65-F5344CB8AC3E}">
        <p14:creationId xmlns:p14="http://schemas.microsoft.com/office/powerpoint/2010/main" val="131928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84A899-36F6-4681-A97E-277F618037C6}" type="datetimeFigureOut">
              <a:rPr lang="ru-RU" smtClean="0"/>
              <a:t>20.04.2020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4E43B30-A068-40ED-9055-A58079176203}" type="slidenum">
              <a:rPr lang="ru-RU" smtClean="0"/>
              <a:t>‹#›</a:t>
            </a:fld>
            <a:endParaRPr lang="ru-RU"/>
          </a:p>
        </p:txBody>
      </p:sp>
    </p:spTree>
    <p:extLst>
      <p:ext uri="{BB962C8B-B14F-4D97-AF65-F5344CB8AC3E}">
        <p14:creationId xmlns:p14="http://schemas.microsoft.com/office/powerpoint/2010/main" val="3734178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84A899-36F6-4681-A97E-277F618037C6}" type="datetimeFigureOut">
              <a:rPr lang="ru-RU" smtClean="0"/>
              <a:t>20.04.2020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4E43B30-A068-40ED-9055-A58079176203}" type="slidenum">
              <a:rPr lang="ru-RU" smtClean="0"/>
              <a:t>‹#›</a:t>
            </a:fld>
            <a:endParaRPr lang="ru-RU"/>
          </a:p>
        </p:txBody>
      </p:sp>
    </p:spTree>
    <p:extLst>
      <p:ext uri="{BB962C8B-B14F-4D97-AF65-F5344CB8AC3E}">
        <p14:creationId xmlns:p14="http://schemas.microsoft.com/office/powerpoint/2010/main" val="3017076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84A899-36F6-4681-A97E-277F618037C6}" type="datetimeFigureOut">
              <a:rPr lang="ru-RU" smtClean="0"/>
              <a:t>20.04.2020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4E43B30-A068-40ED-9055-A58079176203}" type="slidenum">
              <a:rPr lang="ru-RU" smtClean="0"/>
              <a:t>‹#›</a:t>
            </a:fld>
            <a:endParaRPr lang="ru-RU"/>
          </a:p>
        </p:txBody>
      </p:sp>
    </p:spTree>
    <p:extLst>
      <p:ext uri="{BB962C8B-B14F-4D97-AF65-F5344CB8AC3E}">
        <p14:creationId xmlns:p14="http://schemas.microsoft.com/office/powerpoint/2010/main" val="2749974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E84A899-36F6-4681-A97E-277F618037C6}" type="datetimeFigureOut">
              <a:rPr lang="ru-RU" smtClean="0"/>
              <a:t>20.04.2020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4E43B30-A068-40ED-9055-A58079176203}" type="slidenum">
              <a:rPr lang="ru-RU" smtClean="0"/>
              <a:t>‹#›</a:t>
            </a:fld>
            <a:endParaRPr lang="ru-RU"/>
          </a:p>
        </p:txBody>
      </p:sp>
    </p:spTree>
    <p:extLst>
      <p:ext uri="{BB962C8B-B14F-4D97-AF65-F5344CB8AC3E}">
        <p14:creationId xmlns:p14="http://schemas.microsoft.com/office/powerpoint/2010/main" val="4184394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E84A899-36F6-4681-A97E-277F618037C6}" type="datetimeFigureOut">
              <a:rPr lang="ru-RU" smtClean="0"/>
              <a:t>20.04.2020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4E43B30-A068-40ED-9055-A58079176203}" type="slidenum">
              <a:rPr lang="ru-RU" smtClean="0"/>
              <a:t>‹#›</a:t>
            </a:fld>
            <a:endParaRPr lang="ru-RU"/>
          </a:p>
        </p:txBody>
      </p:sp>
    </p:spTree>
    <p:extLst>
      <p:ext uri="{BB962C8B-B14F-4D97-AF65-F5344CB8AC3E}">
        <p14:creationId xmlns:p14="http://schemas.microsoft.com/office/powerpoint/2010/main" val="3411486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E84A899-36F6-4681-A97E-277F618037C6}" type="datetimeFigureOut">
              <a:rPr lang="ru-RU" smtClean="0"/>
              <a:t>20.04.2020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4E43B30-A068-40ED-9055-A58079176203}" type="slidenum">
              <a:rPr lang="ru-RU" smtClean="0"/>
              <a:t>‹#›</a:t>
            </a:fld>
            <a:endParaRPr lang="ru-RU"/>
          </a:p>
        </p:txBody>
      </p:sp>
    </p:spTree>
    <p:extLst>
      <p:ext uri="{BB962C8B-B14F-4D97-AF65-F5344CB8AC3E}">
        <p14:creationId xmlns:p14="http://schemas.microsoft.com/office/powerpoint/2010/main" val="1875789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E84A899-36F6-4681-A97E-277F618037C6}" type="datetimeFigureOut">
              <a:rPr lang="ru-RU" smtClean="0"/>
              <a:t>20.04.2020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4E43B30-A068-40ED-9055-A58079176203}" type="slidenum">
              <a:rPr lang="ru-RU" smtClean="0"/>
              <a:t>‹#›</a:t>
            </a:fld>
            <a:endParaRPr lang="ru-RU"/>
          </a:p>
        </p:txBody>
      </p:sp>
    </p:spTree>
    <p:extLst>
      <p:ext uri="{BB962C8B-B14F-4D97-AF65-F5344CB8AC3E}">
        <p14:creationId xmlns:p14="http://schemas.microsoft.com/office/powerpoint/2010/main" val="1879917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84A899-36F6-4681-A97E-277F618037C6}" type="datetimeFigureOut">
              <a:rPr lang="ru-RU" smtClean="0"/>
              <a:t>20.04.2020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4E43B30-A068-40ED-9055-A58079176203}" type="slidenum">
              <a:rPr lang="ru-RU" smtClean="0"/>
              <a:t>‹#›</a:t>
            </a:fld>
            <a:endParaRPr lang="ru-RU"/>
          </a:p>
        </p:txBody>
      </p:sp>
    </p:spTree>
    <p:extLst>
      <p:ext uri="{BB962C8B-B14F-4D97-AF65-F5344CB8AC3E}">
        <p14:creationId xmlns:p14="http://schemas.microsoft.com/office/powerpoint/2010/main" val="3281257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E84A899-36F6-4681-A97E-277F618037C6}" type="datetimeFigureOut">
              <a:rPr lang="ru-RU" smtClean="0"/>
              <a:t>20.04.2020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4E43B30-A068-40ED-9055-A58079176203}" type="slidenum">
              <a:rPr lang="ru-RU" smtClean="0"/>
              <a:t>‹#›</a:t>
            </a:fld>
            <a:endParaRPr lang="ru-RU"/>
          </a:p>
        </p:txBody>
      </p:sp>
    </p:spTree>
    <p:extLst>
      <p:ext uri="{BB962C8B-B14F-4D97-AF65-F5344CB8AC3E}">
        <p14:creationId xmlns:p14="http://schemas.microsoft.com/office/powerpoint/2010/main" val="2563305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E84A899-36F6-4681-A97E-277F618037C6}" type="datetimeFigureOut">
              <a:rPr lang="ru-RU" smtClean="0"/>
              <a:t>20.04.2020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4E43B30-A068-40ED-9055-A58079176203}" type="slidenum">
              <a:rPr lang="ru-RU" smtClean="0"/>
              <a:t>‹#›</a:t>
            </a:fld>
            <a:endParaRPr lang="ru-RU"/>
          </a:p>
        </p:txBody>
      </p:sp>
    </p:spTree>
    <p:extLst>
      <p:ext uri="{BB962C8B-B14F-4D97-AF65-F5344CB8AC3E}">
        <p14:creationId xmlns:p14="http://schemas.microsoft.com/office/powerpoint/2010/main" val="280744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84A899-36F6-4681-A97E-277F618037C6}" type="datetimeFigureOut">
              <a:rPr lang="ru-RU" smtClean="0"/>
              <a:t>20.04.2020</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E43B30-A068-40ED-9055-A58079176203}" type="slidenum">
              <a:rPr lang="ru-RU" smtClean="0"/>
              <a:t>‹#›</a:t>
            </a:fld>
            <a:endParaRPr lang="ru-RU"/>
          </a:p>
        </p:txBody>
      </p:sp>
    </p:spTree>
    <p:extLst>
      <p:ext uri="{BB962C8B-B14F-4D97-AF65-F5344CB8AC3E}">
        <p14:creationId xmlns:p14="http://schemas.microsoft.com/office/powerpoint/2010/main" val="2010237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ru.wikipedia.org/wiki/Helicobacter_pylori"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ru.wikipedia.org/wiki/%D0%A8%D0%B5%D1%81%D1%82%D0%B8%D0%B2%D0%B0%D0%BB%D0%B5%D0%BD%D1%82%D0%BD%D1%8B%D0%B9_%D1%85%D1%80%D0%BE%D0%BC"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ru.wikipedia.org/wiki/%D0%91%D0%B5%D1%82%D0%B0-%D1%80%D0%B0%D1%81%D0%BF%D0%B0%D0%B4" TargetMode="External"/><Relationship Id="rId2" Type="http://schemas.openxmlformats.org/officeDocument/2006/relationships/hyperlink" Target="https://ru.wikipedia.org/wiki/%D0%90%D0%BB%D1%8C%D1%84%D0%B0-%D1%80%D0%B0%D1%81%D0%BF%D0%B0%D0%B4" TargetMode="External"/><Relationship Id="rId1" Type="http://schemas.openxmlformats.org/officeDocument/2006/relationships/slideLayout" Target="../slideLayouts/slideLayout7.xml"/><Relationship Id="rId4" Type="http://schemas.openxmlformats.org/officeDocument/2006/relationships/hyperlink" Target="https://ru.wikipedia.org/wiki/%D0%93%D0%B0%D0%BC%D0%BC%D0%B0-%D0%B8%D0%B7%D0%BB%D1%83%D1%87%D0%B5%D0%BD%D0%B8%D0%B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45920" y="1920240"/>
            <a:ext cx="5956661" cy="1944122"/>
          </a:xfrm>
          <a:prstGeom prst="rect">
            <a:avLst/>
          </a:prstGeom>
          <a:solidFill>
            <a:schemeClr val="accent6">
              <a:lumMod val="40000"/>
              <a:lumOff val="60000"/>
            </a:schemeClr>
          </a:solidFill>
        </p:spPr>
        <p:txBody>
          <a:bodyPr wrap="square">
            <a:spAutoFit/>
          </a:bodyPr>
          <a:lstStyle/>
          <a:p>
            <a:pPr algn="ctr">
              <a:lnSpc>
                <a:spcPct val="107000"/>
              </a:lnSpc>
              <a:spcAft>
                <a:spcPts val="800"/>
              </a:spcAft>
            </a:pPr>
            <a:r>
              <a:rPr lang="ru-RU" sz="2000" b="1" dirty="0">
                <a:latin typeface="Times New Roman" panose="02020603050405020304" pitchFamily="18" charset="0"/>
                <a:ea typeface="Calibri" panose="020F0502020204030204" pitchFamily="34" charset="0"/>
                <a:cs typeface="Times New Roman" panose="02020603050405020304" pitchFamily="18" charset="0"/>
              </a:rPr>
              <a:t>Лекция 15</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u-RU" sz="2000" b="1" dirty="0">
                <a:latin typeface="Times New Roman" panose="02020603050405020304" pitchFamily="18" charset="0"/>
                <a:ea typeface="Calibri" panose="020F0502020204030204" pitchFamily="34" charset="0"/>
                <a:cs typeface="Times New Roman" panose="02020603050405020304" pitchFamily="18" charset="0"/>
              </a:rPr>
              <a:t>Тема: «Канцерогенез и образование опухолевых клеток» (продолжение)</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u-RU" sz="2000" b="1" dirty="0">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latin typeface="Times New Roman" panose="02020603050405020304" pitchFamily="18" charset="0"/>
                <a:ea typeface="Calibri" panose="020F0502020204030204" pitchFamily="34" charset="0"/>
                <a:cs typeface="Times New Roman" panose="02020603050405020304" pitchFamily="18" charset="0"/>
              </a:rPr>
              <a:t>Подтема</a:t>
            </a:r>
            <a:r>
              <a:rPr lang="ru-RU" sz="2000" b="1" dirty="0">
                <a:latin typeface="Times New Roman" panose="02020603050405020304" pitchFamily="18" charset="0"/>
                <a:ea typeface="Calibri" panose="020F0502020204030204" pitchFamily="34" charset="0"/>
                <a:cs typeface="Times New Roman" panose="02020603050405020304" pitchFamily="18" charset="0"/>
              </a:rPr>
              <a:t>: «Канцерогенные и мутагенные вещества»</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6286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5527" y="1"/>
            <a:ext cx="8242267" cy="6948056"/>
          </a:xfrm>
          <a:prstGeom prst="rect">
            <a:avLst/>
          </a:prstGeom>
          <a:solidFill>
            <a:schemeClr val="accent6">
              <a:lumMod val="40000"/>
              <a:lumOff val="60000"/>
            </a:schemeClr>
          </a:solidFill>
        </p:spPr>
        <p:txBody>
          <a:bodyPr wrap="square">
            <a:spAutoFit/>
          </a:bodyPr>
          <a:lstStyle/>
          <a:p>
            <a:pPr algn="just">
              <a:lnSpc>
                <a:spcPct val="107000"/>
              </a:lnSpc>
              <a:spcAft>
                <a:spcPts val="675"/>
              </a:spcAft>
            </a:pP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Механизм канцерогенного и мутагенного действия физических факторов.</a:t>
            </a:r>
            <a:endParaRPr lang="ru-RU" sz="20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75"/>
              </a:spcAft>
            </a:pP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 процессе </a:t>
            </a:r>
            <a:r>
              <a:rPr lang="ru-RU" sz="20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воздействия ионизирующих излучений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на организм компоненты клетки, в том числе </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молекулы ДНК, поглощают определённое количество (дозу) энергии</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При этом одна и та же доза может быть достигнута при слабой интенсивности облучения в течение длительного времени либо путём кратковременного облучения с высокой интенсивностью. </a:t>
            </a:r>
            <a:r>
              <a:rPr lang="ru-RU" sz="2000" u="sng"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Последствием облучения могут быть разрыв водородных связей в двойной спирали молекулы ДНК, разрывы одной или двух цепей ДНК, образование новых устойчивых связей (сшивок) между двумя цепями одной молекулы ДНК, между различными молекулами ДНК или между ДНК и молекулами белков. </a:t>
            </a:r>
            <a:endParaRPr lang="ru-RU" sz="2000" u="sng"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75"/>
              </a:spcAft>
            </a:pP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Частота возникновения (индукции) мутаций пропорциональна дозе облучения. С увеличением дозы возрастает вероятность поражения.</a:t>
            </a:r>
            <a:endParaRPr lang="ru-RU" sz="20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75"/>
              </a:spcAft>
            </a:pP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 отличие от рентгеновских, </a:t>
            </a:r>
            <a:r>
              <a:rPr lang="ru-RU" sz="20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ультрафиолетовые лучи</a:t>
            </a:r>
            <a:r>
              <a:rPr lang="ru-RU" sz="20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не обладают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достаточной энергией ионизации. </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Однако она поглощается входящими в состав ДНК азотистыми основаниями (пуринами и пиримидинами), </a:t>
            </a:r>
            <a:r>
              <a:rPr lang="ru-RU" sz="2000" b="1" u="sng"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переводя их в энергетически неустойчивое, возбуждённое состояние</a:t>
            </a:r>
            <a:r>
              <a:rPr lang="ru-RU" sz="2000" u="sng"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Это приводит к ошибкам при репликации ДНК.</a:t>
            </a:r>
            <a:endParaRPr lang="ru-RU"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000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3965" y="263236"/>
            <a:ext cx="8478982" cy="6247864"/>
          </a:xfrm>
          <a:prstGeom prst="rect">
            <a:avLst/>
          </a:prstGeom>
          <a:solidFill>
            <a:schemeClr val="accent6">
              <a:lumMod val="40000"/>
              <a:lumOff val="60000"/>
            </a:schemeClr>
          </a:solidFill>
        </p:spPr>
        <p:txBody>
          <a:bodyPr wrap="square">
            <a:spAutoFit/>
          </a:bodyPr>
          <a:lstStyle/>
          <a:p>
            <a:r>
              <a:rPr lang="ru-RU" sz="2000" b="1"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Радиационное </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повреждение генетического материала не является прямым источником возникновения изменений в клетках организма, повреждённых облучением.</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Дело в том, что у любых организмов в клетках присутствует вода. Поэтому излучение не только непосредственно “ударяет” по чувствительным генетическим структурам, но и действует на них косвенно за счёт разложения воды. Этот процесс приводит к образованию короткоживущих, так называемых </a:t>
            </a:r>
            <a:r>
              <a:rPr lang="ru-RU" sz="20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свободных радикалов</a:t>
            </a:r>
            <a:r>
              <a:rPr lang="ru-RU" sz="20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водорода Н</a:t>
            </a:r>
            <a:r>
              <a:rPr lang="ru-RU" sz="2000" b="1" baseline="30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и гидроксила ОН</a:t>
            </a:r>
            <a:r>
              <a:rPr lang="ru-RU" sz="2000" b="1" baseline="30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объединяющихся с образованием либо воды, либо химически активных, а следовательно, биологически очень опасных молекул — </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перекиси водорода и атомарного кислорода.</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r>
              <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свою очередь, они способны вызвать несколько новых актов </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ионизации.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Таким образом, </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происходит лавинообразное увеличение частоты попаданий в “мишени”.</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r>
              <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 клетках есть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соединения, способные взаимодействовать со свободными </a:t>
            </a:r>
            <a:r>
              <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радикалами</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антиоксиданты</a:t>
            </a:r>
            <a:r>
              <a:rPr lang="ru-RU" sz="2000" i="1"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),которые </a:t>
            </a:r>
            <a:r>
              <a:rPr lang="ru-RU" sz="20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защищают молекулы-мишени от непрямого действия радиации. К числу таких антиоксидантов, например, относятся </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токоферол (витамин Е), микроэлемент селен и др</a:t>
            </a:r>
            <a:r>
              <a:rPr lang="ru-RU" sz="20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ru-RU" sz="2000" dirty="0"/>
          </a:p>
        </p:txBody>
      </p:sp>
    </p:spTree>
    <p:extLst>
      <p:ext uri="{BB962C8B-B14F-4D97-AF65-F5344CB8AC3E}">
        <p14:creationId xmlns:p14="http://schemas.microsoft.com/office/powerpoint/2010/main" val="1836216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6255" y="277091"/>
            <a:ext cx="8686800" cy="6863417"/>
          </a:xfrm>
          <a:prstGeom prst="rect">
            <a:avLst/>
          </a:prstGeom>
          <a:solidFill>
            <a:schemeClr val="accent6">
              <a:lumMod val="40000"/>
              <a:lumOff val="60000"/>
            </a:schemeClr>
          </a:solidFill>
        </p:spPr>
        <p:txBody>
          <a:bodyPr wrap="square">
            <a:spAutoFit/>
          </a:bodyPr>
          <a:lstStyle/>
          <a:p>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Мутагенным фактором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также является </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повышенная температура</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Например, при выращивании мушек-дрозофил </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при температуре на 10 °С выше обычной число мутаций увеличивается втрое. </a:t>
            </a:r>
            <a:r>
              <a:rPr lang="ru-RU" sz="2000" b="1"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smtClean="0">
                <a:solidFill>
                  <a:srgbClr val="FF0000"/>
                </a:solidFill>
                <a:latin typeface="Times New Roman" panose="02020603050405020304" pitchFamily="18" charset="0"/>
                <a:cs typeface="Times New Roman" panose="02020603050405020304" pitchFamily="18" charset="0"/>
              </a:rPr>
              <a:t>К физическим факторам относится также </a:t>
            </a:r>
            <a:r>
              <a:rPr lang="ru-RU" sz="2000" b="1" u="sng" dirty="0" smtClean="0">
                <a:solidFill>
                  <a:srgbClr val="FF0000"/>
                </a:solidFill>
                <a:latin typeface="Times New Roman" panose="02020603050405020304" pitchFamily="18" charset="0"/>
                <a:cs typeface="Times New Roman" panose="02020603050405020304" pitchFamily="18" charset="0"/>
              </a:rPr>
              <a:t>электрические и магнитные поля.</a:t>
            </a:r>
          </a:p>
          <a:p>
            <a:r>
              <a:rPr lang="ru-RU" sz="2000" b="1" dirty="0" smtClean="0">
                <a:latin typeface="Times New Roman" panose="02020603050405020304" pitchFamily="18" charset="0"/>
                <a:cs typeface="Times New Roman" panose="02020603050405020304" pitchFamily="18" charset="0"/>
              </a:rPr>
              <a:t>Например, линии </a:t>
            </a:r>
            <a:r>
              <a:rPr lang="ru-RU" sz="2000" b="1" dirty="0">
                <a:latin typeface="Times New Roman" panose="02020603050405020304" pitchFamily="18" charset="0"/>
                <a:cs typeface="Times New Roman" panose="02020603050405020304" pitchFamily="18" charset="0"/>
              </a:rPr>
              <a:t>электропередач, сильные радиопередающие устройства создают электромагнитное поле</a:t>
            </a:r>
            <a:r>
              <a:rPr lang="ru-RU" sz="2000" b="1" dirty="0">
                <a:solidFill>
                  <a:srgbClr val="FF0000"/>
                </a:solidFill>
                <a:latin typeface="Times New Roman" panose="02020603050405020304" pitchFamily="18" charset="0"/>
                <a:cs typeface="Times New Roman" panose="02020603050405020304" pitchFamily="18" charset="0"/>
              </a:rPr>
              <a:t>,</a:t>
            </a:r>
            <a:r>
              <a:rPr lang="ru-RU" sz="2000" dirty="0">
                <a:solidFill>
                  <a:srgbClr val="FF0000"/>
                </a:solidFill>
                <a:latin typeface="Times New Roman" panose="02020603050405020304" pitchFamily="18" charset="0"/>
                <a:cs typeface="Times New Roman" panose="02020603050405020304" pitchFamily="18" charset="0"/>
              </a:rPr>
              <a:t> </a:t>
            </a:r>
            <a:r>
              <a:rPr lang="ru-RU" sz="2000" dirty="0" smtClean="0">
                <a:solidFill>
                  <a:srgbClr val="FF0000"/>
                </a:solidFill>
                <a:latin typeface="Times New Roman" panose="02020603050405020304" pitchFamily="18" charset="0"/>
                <a:cs typeface="Times New Roman" panose="02020603050405020304" pitchFamily="18" charset="0"/>
              </a:rPr>
              <a:t> </a:t>
            </a:r>
            <a:r>
              <a:rPr lang="ru-RU" sz="2000" dirty="0">
                <a:solidFill>
                  <a:srgbClr val="FF0000"/>
                </a:solidFill>
                <a:latin typeface="Times New Roman" panose="02020603050405020304" pitchFamily="18" charset="0"/>
                <a:cs typeface="Times New Roman" panose="02020603050405020304" pitchFamily="18" charset="0"/>
              </a:rPr>
              <a:t>в разы </a:t>
            </a:r>
            <a:r>
              <a:rPr lang="ru-RU" sz="2000" dirty="0" smtClean="0">
                <a:solidFill>
                  <a:srgbClr val="FF0000"/>
                </a:solidFill>
                <a:latin typeface="Times New Roman" panose="02020603050405020304" pitchFamily="18" charset="0"/>
                <a:cs typeface="Times New Roman" panose="02020603050405020304" pitchFamily="18" charset="0"/>
              </a:rPr>
              <a:t>превышающие </a:t>
            </a:r>
            <a:r>
              <a:rPr lang="ru-RU" sz="2000" dirty="0">
                <a:solidFill>
                  <a:srgbClr val="FF0000"/>
                </a:solidFill>
                <a:latin typeface="Times New Roman" panose="02020603050405020304" pitchFamily="18" charset="0"/>
                <a:cs typeface="Times New Roman" panose="02020603050405020304" pitchFamily="18" charset="0"/>
              </a:rPr>
              <a:t>допустимый уровень</a:t>
            </a:r>
            <a:r>
              <a:rPr lang="ru-RU" sz="2000" dirty="0">
                <a:latin typeface="Times New Roman" panose="02020603050405020304" pitchFamily="18" charset="0"/>
                <a:cs typeface="Times New Roman" panose="02020603050405020304" pitchFamily="18" charset="0"/>
              </a:rPr>
              <a:t>. </a:t>
            </a:r>
            <a:r>
              <a:rPr lang="ru-RU" sz="2000" b="1" dirty="0" smtClean="0">
                <a:latin typeface="Times New Roman" panose="02020603050405020304" pitchFamily="18" charset="0"/>
                <a:cs typeface="Times New Roman" panose="02020603050405020304" pitchFamily="18" charset="0"/>
              </a:rPr>
              <a:t>Электрические </a:t>
            </a:r>
            <a:r>
              <a:rPr lang="ru-RU" sz="2000" b="1" dirty="0">
                <a:latin typeface="Times New Roman" panose="02020603050405020304" pitchFamily="18" charset="0"/>
                <a:cs typeface="Times New Roman" panose="02020603050405020304" pitchFamily="18" charset="0"/>
              </a:rPr>
              <a:t>и магнитные поля</a:t>
            </a:r>
            <a:r>
              <a:rPr lang="ru-RU" sz="2000" dirty="0">
                <a:latin typeface="Times New Roman" panose="02020603050405020304" pitchFamily="18" charset="0"/>
                <a:cs typeface="Times New Roman" panose="02020603050405020304" pitchFamily="18" charset="0"/>
              </a:rPr>
              <a:t> сильно влияют на состояние всех биологических объектов, попадающих в зону их воздействия. Например, в районе действия электрического поля ЛЭП у насекомых проявляются изменения в поведении: </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у пчел фиксируется повышенная агрессивность, беспокойство, снижение работоспособности и продуктивности, склонность к потере маток; у жуков, комаров, бабочек и других летающих насекомых наблюдается изменение поведенческих реакций, </a:t>
            </a:r>
            <a:r>
              <a:rPr lang="ru-RU" sz="2000" b="1" dirty="0" smtClean="0">
                <a:latin typeface="Times New Roman" panose="02020603050405020304" pitchFamily="18" charset="0"/>
                <a:cs typeface="Times New Roman" panose="02020603050405020304" pitchFamily="18" charset="0"/>
              </a:rPr>
              <a:t>У </a:t>
            </a:r>
            <a:r>
              <a:rPr lang="ru-RU" sz="2000" b="1" dirty="0">
                <a:latin typeface="Times New Roman" panose="02020603050405020304" pitchFamily="18" charset="0"/>
                <a:cs typeface="Times New Roman" panose="02020603050405020304" pitchFamily="18" charset="0"/>
              </a:rPr>
              <a:t>растений </a:t>
            </a:r>
            <a:r>
              <a:rPr lang="ru-RU" sz="2000" dirty="0">
                <a:latin typeface="Times New Roman" panose="02020603050405020304" pitchFamily="18" charset="0"/>
                <a:cs typeface="Times New Roman" panose="02020603050405020304" pitchFamily="18" charset="0"/>
              </a:rPr>
              <a:t>распространены аномалии развития - часто меняются формы и размеры цветков, листьев, стеблей, появляются лишние лепестки</a:t>
            </a:r>
            <a:r>
              <a:rPr lang="ru-RU" sz="2000" dirty="0" smtClean="0">
                <a:latin typeface="Times New Roman" panose="02020603050405020304" pitchFamily="18" charset="0"/>
                <a:cs typeface="Times New Roman" panose="02020603050405020304" pitchFamily="18" charset="0"/>
              </a:rPr>
              <a:t>. </a:t>
            </a:r>
          </a:p>
          <a:p>
            <a:r>
              <a:rPr lang="ru-RU" sz="2000" b="1" dirty="0">
                <a:latin typeface="Times New Roman" panose="02020603050405020304" pitchFamily="18" charset="0"/>
                <a:cs typeface="Times New Roman" panose="02020603050405020304" pitchFamily="18" charset="0"/>
              </a:rPr>
              <a:t>При продолжительном пребывании (месяцы - годы) людей в электромагнитном поле ЛЭП </a:t>
            </a:r>
            <a:r>
              <a:rPr lang="ru-RU" sz="2000" dirty="0">
                <a:latin typeface="Times New Roman" panose="02020603050405020304" pitchFamily="18" charset="0"/>
                <a:cs typeface="Times New Roman" panose="02020603050405020304" pitchFamily="18" charset="0"/>
              </a:rPr>
              <a:t>могут развиваться заболевания преимущественно </a:t>
            </a:r>
            <a:r>
              <a:rPr lang="ru-RU" sz="2000" dirty="0" smtClean="0">
                <a:latin typeface="Times New Roman" panose="02020603050405020304" pitchFamily="18" charset="0"/>
                <a:cs typeface="Times New Roman" panose="02020603050405020304" pitchFamily="18" charset="0"/>
              </a:rPr>
              <a:t>сердечно-сосудистой, </a:t>
            </a:r>
            <a:r>
              <a:rPr lang="ru-RU" sz="2000" dirty="0">
                <a:latin typeface="Times New Roman" panose="02020603050405020304" pitchFamily="18" charset="0"/>
                <a:cs typeface="Times New Roman" panose="02020603050405020304" pitchFamily="18" charset="0"/>
              </a:rPr>
              <a:t>нервной систем организма человека. </a:t>
            </a:r>
          </a:p>
          <a:p>
            <a:r>
              <a:rPr lang="ru-RU" sz="2000" b="1" dirty="0">
                <a:latin typeface="Times New Roman" panose="02020603050405020304" pitchFamily="18" charset="0"/>
                <a:cs typeface="Times New Roman" panose="02020603050405020304" pitchFamily="18" charset="0"/>
              </a:rPr>
              <a:t>В последние годы в числе отдаленных последствий часто называются онкологические заболевания.</a:t>
            </a:r>
          </a:p>
          <a:p>
            <a:endPar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4702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3345" y="374318"/>
            <a:ext cx="8229600" cy="6083076"/>
          </a:xfrm>
          <a:prstGeom prst="rect">
            <a:avLst/>
          </a:prstGeom>
          <a:solidFill>
            <a:schemeClr val="accent6">
              <a:lumMod val="40000"/>
              <a:lumOff val="60000"/>
            </a:schemeClr>
          </a:solidFill>
        </p:spPr>
        <p:txBody>
          <a:bodyPr wrap="square">
            <a:spAutoFit/>
          </a:bodyPr>
          <a:lstStyle/>
          <a:p>
            <a:pPr algn="just">
              <a:lnSpc>
                <a:spcPct val="107000"/>
              </a:lnSpc>
              <a:spcAft>
                <a:spcPts val="675"/>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Наиболее существенное влияние на человека оказывают </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мобильные телефоны, СВЧ печи, компьютеры и телевизоры</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Проблема электромагнитного излучения, исходящего от персональных компьютеров, встает достаточно остро ввиду нескольких причин: компьютер имеет сразу два источника излучения (монитор и системный блок); пользователь ПК практически лишен возможности работать на расстоянии; очень длительное время воздействия.</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675"/>
              </a:spcAft>
            </a:pPr>
            <a:r>
              <a:rPr lang="ru-RU" sz="2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Генетические последствия воздействия </a:t>
            </a:r>
            <a:r>
              <a:rPr lang="ru-RU" sz="2400" b="1"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дивайсов</a:t>
            </a:r>
            <a:r>
              <a:rPr lang="ru-RU" sz="2400" b="1"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изучены пока недостаточно. </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 одной из лабораторий США исследуется вопрос о зависимости между рождением </a:t>
            </a:r>
            <a:r>
              <a:rPr lang="ru-RU" sz="24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детей с болезнью Дауна от облученных </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их отцов СВЧ энергией. </a:t>
            </a:r>
            <a:r>
              <a:rPr lang="ru-RU" sz="24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Известны факты, </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что большинство таких детей имеют отцов, облученных во время второй мировой войны </a:t>
            </a:r>
            <a:r>
              <a:rPr lang="ru-RU" sz="2400" b="1"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радиополем</a:t>
            </a:r>
            <a:r>
              <a:rPr lang="ru-RU" sz="2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локаторов.</a:t>
            </a:r>
            <a:endParaRPr lang="ru-RU" sz="24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0361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68036" y="207819"/>
            <a:ext cx="8049491" cy="5669244"/>
          </a:xfrm>
          <a:prstGeom prst="rect">
            <a:avLst/>
          </a:prstGeom>
          <a:solidFill>
            <a:schemeClr val="accent6">
              <a:lumMod val="40000"/>
              <a:lumOff val="60000"/>
            </a:schemeClr>
          </a:solidFill>
        </p:spPr>
        <p:txBody>
          <a:bodyPr wrap="square">
            <a:spAutoFit/>
          </a:bodyPr>
          <a:lstStyle/>
          <a:p>
            <a:pPr algn="ctr">
              <a:lnSpc>
                <a:spcPct val="107000"/>
              </a:lnSpc>
              <a:spcBef>
                <a:spcPts val="600"/>
              </a:spcBef>
              <a:spcAft>
                <a:spcPts val="600"/>
              </a:spcAft>
            </a:pPr>
            <a:r>
              <a:rPr lang="ru-RU"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Биологические </a:t>
            </a:r>
            <a:r>
              <a:rPr lang="ru-RU" sz="20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факторы канцерогенеза</a:t>
            </a:r>
            <a:endParaRPr lang="ru-RU"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Роль биологических факторов в канцерогенезе </a:t>
            </a:r>
            <a:r>
              <a:rPr lang="ru-RU" sz="20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и</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этиологии некоторых злокачественных опухолей </a:t>
            </a:r>
            <a:r>
              <a:rPr lang="ru-RU" sz="20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весьма значительна. Так, до 25 % случаев возникновения первичного рака печени (</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гепатоцеллюлярная карцинома</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в странах Азии и Африки связывают с инфицированностью </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вирусом гепатита В</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r>
              <a:rPr lang="ru-RU" sz="20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Около </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300 000 случаев заболевания раком шейки матки в год и значительная доля случаев заболевания раком полового члена связывают с передаваемыми половым путём </a:t>
            </a:r>
            <a:r>
              <a:rPr lang="ru-RU" sz="2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папилловирусами</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в первую очередь, типа </a:t>
            </a:r>
            <a:r>
              <a:rPr lang="ru-RU" sz="20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HPV-16</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HPV-18</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HPV-33</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Примерно 30—50 % случаев заболевания </a:t>
            </a:r>
            <a:r>
              <a:rPr lang="ru-RU" sz="20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лимфомой</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Ходжкина</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ассоциируется с поражением человеческого организма </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вирусом Эпштейна –</a:t>
            </a:r>
            <a:r>
              <a:rPr lang="ru-RU" sz="2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Барр</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(вирус герпеса человека4 типа) </a:t>
            </a:r>
            <a:r>
              <a:rPr lang="ru-RU" sz="20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В </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1990-е годы получены убедительные данные о зависимости большинства разновидностей рака желудка от инфицированности бактерией </a:t>
            </a:r>
            <a:r>
              <a:rPr lang="ru-RU" sz="2000" b="1" i="1" dirty="0" err="1">
                <a:latin typeface="Times New Roman" panose="02020603050405020304" pitchFamily="18" charset="0"/>
                <a:ea typeface="Times New Roman" panose="02020603050405020304" pitchFamily="18" charset="0"/>
                <a:cs typeface="Times New Roman" panose="02020603050405020304" pitchFamily="18" charset="0"/>
                <a:hlinkClick r:id="rId2" tooltip="Helicobacter pylori"/>
              </a:rPr>
              <a:t>Helicobacter</a:t>
            </a:r>
            <a:r>
              <a:rPr lang="ru-RU" sz="2000" b="1" i="1" dirty="0">
                <a:latin typeface="Times New Roman" panose="02020603050405020304" pitchFamily="18" charset="0"/>
                <a:ea typeface="Times New Roman" panose="02020603050405020304" pitchFamily="18" charset="0"/>
                <a:cs typeface="Times New Roman" panose="02020603050405020304" pitchFamily="18" charset="0"/>
                <a:hlinkClick r:id="rId2" tooltip="Helicobacter pylori"/>
              </a:rPr>
              <a:t> </a:t>
            </a:r>
            <a:r>
              <a:rPr lang="ru-RU" sz="2000" b="1" i="1" dirty="0" err="1">
                <a:latin typeface="Times New Roman" panose="02020603050405020304" pitchFamily="18" charset="0"/>
                <a:ea typeface="Times New Roman" panose="02020603050405020304" pitchFamily="18" charset="0"/>
                <a:cs typeface="Times New Roman" panose="02020603050405020304" pitchFamily="18" charset="0"/>
                <a:hlinkClick r:id="rId2" tooltip="Helicobacter pylori"/>
              </a:rPr>
              <a:t>pylor</a:t>
            </a:r>
            <a:r>
              <a:rPr lang="en-US" sz="2000" b="1" i="1" dirty="0" err="1">
                <a:latin typeface="Times New Roman" panose="02020603050405020304" pitchFamily="18" charset="0"/>
                <a:ea typeface="Times New Roman" panose="02020603050405020304" pitchFamily="18" charset="0"/>
                <a:cs typeface="Times New Roman" panose="02020603050405020304" pitchFamily="18" charset="0"/>
              </a:rPr>
              <a:t>i</a:t>
            </a:r>
            <a:r>
              <a:rPr lang="ru-RU" sz="2000" b="1"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3131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0945" y="304800"/>
            <a:ext cx="8354292" cy="6343561"/>
          </a:xfrm>
          <a:prstGeom prst="rect">
            <a:avLst/>
          </a:prstGeom>
          <a:solidFill>
            <a:schemeClr val="accent6">
              <a:lumMod val="40000"/>
              <a:lumOff val="60000"/>
            </a:schemeClr>
          </a:solidFill>
        </p:spPr>
        <p:txBody>
          <a:bodyPr wrap="square">
            <a:spAutoFit/>
          </a:bodyPr>
          <a:lstStyle/>
          <a:p>
            <a:pPr algn="just">
              <a:lnSpc>
                <a:spcPct val="107000"/>
              </a:lnSpc>
              <a:spcAft>
                <a:spcPts val="675"/>
              </a:spcAft>
            </a:pP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К биологическим мутагенам</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также относят </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некоторые растения, например безвременник осенний </a:t>
            </a:r>
            <a:r>
              <a:rPr lang="ru-RU" sz="2000" b="1"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b="1" i="1"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Colchicum</a:t>
            </a:r>
            <a:r>
              <a:rPr lang="ru-RU" sz="2000" b="1"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b="1" i="1"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autumnale</a:t>
            </a:r>
            <a:r>
              <a:rPr lang="ru-RU" sz="2000" b="1"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многие </a:t>
            </a:r>
            <a:r>
              <a:rPr lang="ru-RU" sz="2000" b="1"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вирусы животных и человека </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 генно-модифицированные объекты.</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Например, извлекаемый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из безвременника </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алкалоид колхицин</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часто используется для искусственного получения </a:t>
            </a:r>
            <a:r>
              <a:rPr lang="ru-RU" sz="20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полиплоидов</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так как блокирует расхождение удвоившихся хромосом. </a:t>
            </a:r>
            <a:endPar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675"/>
              </a:spcAft>
            </a:pPr>
            <a:r>
              <a:rPr lang="ru-RU" sz="20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настоящее время </a:t>
            </a:r>
            <a:r>
              <a:rPr lang="ru-RU" sz="20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трансгенные</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сорта сельскохозяйственных культур, устойчивые к гербицидам, вирусам, насекомым-вредителям, с улучшенными качественными характеристиками </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(улучшенный состав растительного масла) занимают посевные площади, превышающие 85 млн. гектаров. Продукты питания, полученные из таких сортов, теперь уже не редкость на прилавках магазинов многих стран мира.</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75"/>
              </a:spcAft>
            </a:pP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Но у генной инженерии есть и другая, заставляющая насторожиться, сторона, которая связана с возможным изменением структуры генома конкретного </a:t>
            </a:r>
            <a:r>
              <a:rPr lang="ru-RU" sz="20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трансгенного</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растения, с утечкой </a:t>
            </a:r>
            <a:r>
              <a:rPr lang="ru-RU" sz="20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трансгенов</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и их передачей диким сородичам, с воздействием на "дикие" виды в природной экосистеме. </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Часто в ГМ-организм внедряется ген, отвечающий за устойчивость к антибиотикам в качестве гена-маркера</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7624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9490" y="304800"/>
            <a:ext cx="8312727" cy="6416949"/>
          </a:xfrm>
          <a:prstGeom prst="rect">
            <a:avLst/>
          </a:prstGeom>
          <a:solidFill>
            <a:schemeClr val="accent6">
              <a:lumMod val="40000"/>
              <a:lumOff val="60000"/>
            </a:schemeClr>
          </a:solidFill>
        </p:spPr>
        <p:txBody>
          <a:bodyPr wrap="square">
            <a:spAutoFit/>
          </a:bodyPr>
          <a:lstStyle/>
          <a:p>
            <a:pPr algn="just">
              <a:lnSpc>
                <a:spcPct val="107000"/>
              </a:lnSpc>
              <a:spcAft>
                <a:spcPts val="675"/>
              </a:spcAft>
            </a:pP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Среди используемых продуктов - </a:t>
            </a:r>
            <a:r>
              <a:rPr lang="ru-RU" sz="2000" u="sng"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масла и сиропы, которые содержат "ГМ-производный материал", а также мука и крахмал</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Эти компоненты могут использоваться во многих продуктах переработки, начиная с вегетарианских гамбургеров и заканчивая сухим печеньем и соусами, аналогично использованию компонентов, которые происходят из не ГМ-культур. Например, </a:t>
            </a:r>
            <a:r>
              <a:rPr lang="ru-RU" sz="2000" u="sng"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трансгенная</a:t>
            </a:r>
            <a:r>
              <a:rPr lang="ru-RU" sz="2000" u="sng"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соя входит в состав почти 60% продуктов, среди которых: колбасные изделия, пельмени, хлеб, шоколад, маргарин, мороженное, детское питание и др</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На основе ГМ - компонентов производят различные пищевые добавки (</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индекс Е</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Как показали исследования "Гринпис", многочисленные компании с мировым именем используют ГМ-продукцию для производства своей продукции.</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675"/>
              </a:spcAft>
            </a:pP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До сих пор однозначного ответа на вопрос о том, как влияет потребление </a:t>
            </a:r>
            <a:r>
              <a:rPr lang="ru-RU" sz="2000" b="1"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трансгенных</a:t>
            </a: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продуктов на здоровье людей, нет.</a:t>
            </a: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По мнению специалистов, ответить на этот вопрос можно лишь после того как на свет появятся внуки тех, кто сегодня питается ГМО. Анализ состояния здоровья одного поколения людей не даст достоверной картины. Результаты экспериментов над лабораторными животными показывают, что частота мутаций у них возрастает в сотни и тысячи раз и развивается бесплодие.</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5270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8011" y="209006"/>
            <a:ext cx="8177349" cy="6435503"/>
          </a:xfrm>
          <a:prstGeom prst="rect">
            <a:avLst/>
          </a:prstGeom>
          <a:solidFill>
            <a:schemeClr val="accent6">
              <a:lumMod val="40000"/>
              <a:lumOff val="60000"/>
            </a:schemeClr>
          </a:solidFill>
        </p:spPr>
        <p:txBody>
          <a:bodyPr wrap="square">
            <a:spAutoFit/>
          </a:bodyPr>
          <a:lstStyle/>
          <a:p>
            <a:pPr algn="just">
              <a:spcBef>
                <a:spcPts val="600"/>
              </a:spcBef>
              <a:spcAft>
                <a:spcPts val="600"/>
              </a:spcAft>
            </a:pP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По определению экспертов ВОЗ: «</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Канцероген</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это агент, который в силу своих физических, химических и биологических свойств может вызвать необратимые изменения и повреждения в тех частях генетического аппарата, которые осуществляют контроль над соматическими клетками. </a:t>
            </a:r>
            <a:endParaRPr lang="ru-RU" sz="20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Это факторы ОС, которые могут вызвать образование злокачественных опухолей. 80-90% всех форм рака у человека  - это результат действия этих фактором. </a:t>
            </a:r>
            <a:r>
              <a:rPr lang="ru-RU" sz="2000" b="1" dirty="0">
                <a:latin typeface="Times New Roman" panose="02020603050405020304" pitchFamily="18" charset="0"/>
                <a:ea typeface="Calibri" panose="020F0502020204030204" pitchFamily="34" charset="0"/>
                <a:cs typeface="Times New Roman" panose="02020603050405020304" pitchFamily="18" charset="0"/>
              </a:rPr>
              <a:t>Указанные факторы имеют следующую природу</a:t>
            </a:r>
            <a:r>
              <a:rPr lang="ru-RU" sz="2000" dirty="0">
                <a:latin typeface="Times New Roman" panose="02020603050405020304" pitchFamily="18" charset="0"/>
                <a:ea typeface="Calibri" panose="020F0502020204030204" pitchFamily="34" charset="0"/>
                <a:cs typeface="Times New Roman" panose="02020603050405020304" pitchFamily="18" charset="0"/>
              </a:rPr>
              <a:t>:</a:t>
            </a:r>
          </a:p>
          <a:p>
            <a:pPr>
              <a:lnSpc>
                <a:spcPct val="107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химическую</a:t>
            </a:r>
            <a:r>
              <a:rPr lang="ru-RU" sz="2000" dirty="0">
                <a:latin typeface="Times New Roman" panose="02020603050405020304" pitchFamily="18" charset="0"/>
                <a:ea typeface="Calibri" panose="020F0502020204030204" pitchFamily="34" charset="0"/>
                <a:cs typeface="Times New Roman" panose="02020603050405020304" pitchFamily="18" charset="0"/>
              </a:rPr>
              <a:t> (различные химические вещества), </a:t>
            </a:r>
          </a:p>
          <a:p>
            <a:pPr>
              <a:lnSpc>
                <a:spcPct val="107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физическую</a:t>
            </a:r>
            <a:r>
              <a:rPr lang="ru-RU" sz="2000" b="1"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a:latin typeface="Times New Roman" panose="02020603050405020304" pitchFamily="18" charset="0"/>
                <a:ea typeface="Calibri" panose="020F0502020204030204" pitchFamily="34" charset="0"/>
                <a:cs typeface="Times New Roman" panose="02020603050405020304" pitchFamily="18" charset="0"/>
              </a:rPr>
              <a:t>(ионизирующие излучения, УФ-лучи, электромагнитные поля), </a:t>
            </a:r>
          </a:p>
          <a:p>
            <a:pPr>
              <a:lnSpc>
                <a:spcPct val="107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биологическую</a:t>
            </a:r>
            <a:r>
              <a:rPr lang="ru-RU" sz="2000" b="1"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a:latin typeface="Times New Roman" panose="02020603050405020304" pitchFamily="18" charset="0"/>
                <a:ea typeface="Calibri" panose="020F0502020204030204" pitchFamily="34" charset="0"/>
                <a:cs typeface="Times New Roman" panose="02020603050405020304" pitchFamily="18" charset="0"/>
              </a:rPr>
              <a:t>(онкогенные вирусы, бактерии).</a:t>
            </a:r>
          </a:p>
          <a:p>
            <a:pPr>
              <a:lnSpc>
                <a:spcPct val="107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b="1" dirty="0">
                <a:latin typeface="Times New Roman" panose="02020603050405020304" pitchFamily="18" charset="0"/>
                <a:ea typeface="Calibri" panose="020F0502020204030204" pitchFamily="34" charset="0"/>
                <a:cs typeface="Times New Roman" panose="02020603050405020304" pitchFamily="18" charset="0"/>
              </a:rPr>
              <a:t>В настоящее время ВОЗ выделило 4 группы веществ по их канцерогенным свойствам: </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20"/>
              </a:spcAft>
              <a:tabLst>
                <a:tab pos="457200" algn="l"/>
              </a:tabLst>
            </a:pP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Канцерогенные для человека -  120,</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20"/>
              </a:spcAft>
              <a:tabLst>
                <a:tab pos="457200" algn="l"/>
              </a:tabLst>
            </a:pP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Вероятно и возможно канцерогенные - 82 и 311,</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20"/>
              </a:spcAft>
              <a:tabLst>
                <a:tab pos="457200" algn="l"/>
              </a:tabLst>
            </a:pPr>
            <a:r>
              <a:rPr lang="ru-RU" sz="20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Неклассифицируемые</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как канцерогены для человека - 499,</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20"/>
              </a:spcAft>
              <a:tabLst>
                <a:tab pos="457200" algn="l"/>
              </a:tabLst>
            </a:pPr>
            <a:r>
              <a:rPr lang="ru-RU" sz="20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Неканцерогенные</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 1 (капролактам).</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0578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879" y="454979"/>
            <a:ext cx="8634549" cy="6777881"/>
          </a:xfrm>
          <a:prstGeom prst="rect">
            <a:avLst/>
          </a:prstGeom>
          <a:solidFill>
            <a:schemeClr val="accent6">
              <a:lumMod val="40000"/>
              <a:lumOff val="60000"/>
            </a:schemeClr>
          </a:solidFill>
        </p:spPr>
        <p:txBody>
          <a:bodyPr wrap="square">
            <a:spAutoFit/>
          </a:bodyPr>
          <a:lstStyle/>
          <a:p>
            <a:pPr>
              <a:lnSpc>
                <a:spcPct val="107000"/>
              </a:lnSpc>
              <a:spcBef>
                <a:spcPts val="600"/>
              </a:spcBef>
              <a:spcAft>
                <a:spcPts val="600"/>
              </a:spcAft>
            </a:pPr>
            <a:r>
              <a:rPr lang="ru-RU" sz="2000" b="1"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Химические канцерогены</a:t>
            </a:r>
            <a:r>
              <a:rPr lang="ru-RU" sz="20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наиболее часто </a:t>
            </a:r>
            <a:r>
              <a:rPr lang="ru-RU" sz="20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встречаемые в ОС:</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Нитраты и нитриты</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которые поступают в организм с пищей (овощи, знаки, корнеплоды). Часть нитратов в процессе хранения пищевых продуктов или непосредственно в ЖКТ может восстанавливаться до нитритов. Попадая в желудок, нитриты способны под действием желудочного сока превращаться в </a:t>
            </a:r>
            <a:r>
              <a:rPr lang="ru-RU" sz="20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нитрозамины</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 вещества с широким спектром канцерогенного действия.</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Пищевые добавки </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(например: Е-123-Амарант (не путать с растением амарант, Е-121-Цитрусовый красный являются доказанными канцерогенами и запрещены законодательством во многих странах.</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Полициклические ароматические углеводороды</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и </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их производные — образуются при сгорании бытового мусора, неполном сгорании нефтепродуктов и присутствуют в выхлопных газах автомобилей. Среди них встречаются чрезвычайно канцерогенные вещества, в сотни раз более опасные чем бензол. Некоторые могут образовываться при жарке пищи, перекаливании растительных масел.</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Бензопирены</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 образуются при жарке и при приготовлении пищи на вертеле. Их много в табачном дыме. Это продукты пиролиза (термическое разложение органических веществ) белков образуются при длительном нагреве мяса в духовке.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9823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1557"/>
            <a:ext cx="8934994" cy="6676443"/>
          </a:xfrm>
          <a:prstGeom prst="rect">
            <a:avLst/>
          </a:prstGeom>
          <a:solidFill>
            <a:schemeClr val="accent6">
              <a:lumMod val="40000"/>
              <a:lumOff val="60000"/>
            </a:schemeClr>
          </a:solidFill>
        </p:spPr>
        <p:txBody>
          <a:bodyPr wrap="square">
            <a:spAutoFit/>
          </a:bodyPr>
          <a:lstStyle/>
          <a:p>
            <a:pPr marL="342900" lvl="0" indent="-342900">
              <a:lnSpc>
                <a:spcPct val="107000"/>
              </a:lnSpc>
              <a:spcAft>
                <a:spcPts val="120"/>
              </a:spcAft>
              <a:buSzPts val="1000"/>
              <a:buFont typeface="Symbol" panose="05050102010706020507" pitchFamily="18" charset="2"/>
              <a:buChar char=""/>
              <a:tabLst>
                <a:tab pos="457200" algn="l"/>
              </a:tabLst>
            </a:pP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Пероксиды (перекиси)</a:t>
            </a:r>
            <a:r>
              <a:rPr lang="ru-RU"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образуются в прогорклых жирах и при сильном нагреве растительных масел.</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b="1" u="sng"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Афлактоксины</a:t>
            </a:r>
            <a:r>
              <a:rPr lang="ru-RU" b="1" u="sng"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смертельно опасные </a:t>
            </a:r>
            <a:r>
              <a:rPr lang="ru-RU"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микотоксины</a:t>
            </a:r>
            <a:r>
              <a:rPr lang="ru-RU"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продуцируемые плесневыми грибами - </a:t>
            </a:r>
            <a:r>
              <a:rPr lang="ru-RU"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микомицетами</a:t>
            </a:r>
            <a:r>
              <a:rPr lang="ru-RU"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 которые произрастают и поражают зёрна, семена и плоды растений с высоким содержанием растительных масел и жирных кислот например, на семенах арахиса, масличных культур) и других субстратах. Среди всех биологически производимых ядов </a:t>
            </a:r>
            <a:r>
              <a:rPr lang="ru-RU"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афлатоксины</a:t>
            </a:r>
            <a:r>
              <a:rPr lang="ru-RU"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являются самыми сильными </a:t>
            </a:r>
            <a:r>
              <a:rPr lang="ru-RU"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гепатоканцерогенами</a:t>
            </a:r>
            <a:r>
              <a:rPr lang="ru-RU"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Диоксины</a:t>
            </a: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хлорорганические соединения, образующиеся при сжигании бытового мусора.</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Винилхлорид </a:t>
            </a:r>
            <a:r>
              <a:rPr lang="ru-RU"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хлопроизводное</a:t>
            </a:r>
            <a:r>
              <a:rPr lang="ru-RU"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этилена)— вещество является чрезвычайно огнеопасным и взрывоопасным. Продукты его горения токсичны. Оказывает на организм человека канцерогенное, мутагенное и тератогенное действие.</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Бензол </a:t>
            </a:r>
            <a:r>
              <a:rPr lang="ru-RU"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токсичное и канцерогенное вещество. Пары бензола могут проникать через неповрежденную кожу. Если организм человека подвергается длительному воздействию бензола в малых концентрациях, последствия также могут быть очень серьёзными. В этом случае хроническое отравление бензолом может стать причиной лейкемии (рака крови) и анемии (недостатка гемоглобина в крови).</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Формальдегид </a:t>
            </a:r>
            <a:r>
              <a:rPr lang="ru-RU"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токсичен и оказывает сильное отрицательное воздействие на ЦНС. Формальдегид внесён в список канцерогенных веществ ГН 1.1.725-98 в разделе «вероятно канцерогенные для человека», при этом доказана его </a:t>
            </a:r>
            <a:r>
              <a:rPr lang="ru-RU"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канцерогенность</a:t>
            </a:r>
            <a:r>
              <a:rPr lang="ru-RU"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для животных.</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0347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66588"/>
            <a:ext cx="8712926" cy="6847772"/>
          </a:xfrm>
          <a:prstGeom prst="rect">
            <a:avLst/>
          </a:prstGeom>
          <a:solidFill>
            <a:schemeClr val="accent6">
              <a:lumMod val="40000"/>
              <a:lumOff val="60000"/>
            </a:schemeClr>
          </a:solidFill>
        </p:spPr>
        <p:txBody>
          <a:bodyPr wrap="square">
            <a:spAutoFit/>
          </a:bodyPr>
          <a:lstStyle/>
          <a:p>
            <a:pPr marL="342900" lvl="0" indent="-342900">
              <a:lnSpc>
                <a:spcPct val="107000"/>
              </a:lnSpc>
              <a:spcAft>
                <a:spcPts val="120"/>
              </a:spcAft>
              <a:buSzPts val="1000"/>
              <a:buFont typeface="Symbol" panose="05050102010706020507" pitchFamily="18" charset="2"/>
              <a:buChar char=""/>
              <a:tabLst>
                <a:tab pos="457200" algn="l"/>
              </a:tabLst>
            </a:pPr>
            <a:r>
              <a:rPr lang="ru-RU"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Тяжелые металлы и волокнистые вещества</a:t>
            </a:r>
          </a:p>
          <a:p>
            <a:pPr marL="342900" lvl="0" indent="-342900">
              <a:lnSpc>
                <a:spcPct val="107000"/>
              </a:lnSpc>
              <a:spcAft>
                <a:spcPts val="120"/>
              </a:spcAft>
              <a:buSzPts val="1000"/>
              <a:buFont typeface="Symbol" panose="05050102010706020507" pitchFamily="18" charset="2"/>
              <a:buChar char=""/>
              <a:tabLst>
                <a:tab pos="457200" algn="l"/>
              </a:tabLst>
            </a:pPr>
            <a:r>
              <a:rPr lang="ru-RU"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Кадмий</a:t>
            </a:r>
            <a:r>
              <a:rPr lang="ru-RU"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тяжелый металл, кумулятивный яд (способен накапливаться в организме до опасных для здоровья количеств). Канцерогенен. Соединения кадмия ядовиты.</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Мышьяк</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(тяжелый полуметалл) ядовитое и канцерогенное вещество. Все соединения мышьяка также ядовиты.</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hlinkClick r:id="rId2" tooltip="Шестивалентный хром"/>
              </a:rPr>
              <a:t>Шестивалентный хром</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ТМ)— является признанным канцерогеном при вдыхании.</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Никель (ТМ) </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соединения никеля токсичны, канцерогенны, аллергенны, </a:t>
            </a:r>
            <a:r>
              <a:rPr lang="ru-RU"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мутагенны</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Асбест </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среди канцерогенов стоит особняком. Его сложно отнести к химическим канцерогенам, которые, как правило, являются химически активными веществами. </a:t>
            </a:r>
            <a:r>
              <a:rPr lang="ru-RU"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Канцерогенность</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асбеста, напротив, выражается в том, что живой организм не в состоянии избавиться от микроскопических, химически крайне инертных, частиц этого вещества.</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0155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2070" y="104503"/>
            <a:ext cx="8530046" cy="7230184"/>
          </a:xfrm>
          <a:prstGeom prst="rect">
            <a:avLst/>
          </a:prstGeom>
          <a:solidFill>
            <a:schemeClr val="accent6">
              <a:lumMod val="40000"/>
              <a:lumOff val="60000"/>
            </a:schemeClr>
          </a:solidFill>
        </p:spPr>
        <p:txBody>
          <a:bodyPr wrap="square">
            <a:spAutoFit/>
          </a:bodyPr>
          <a:lstStyle/>
          <a:p>
            <a:pPr marL="243840" algn="ctr">
              <a:lnSpc>
                <a:spcPct val="107000"/>
              </a:lnSpc>
              <a:spcAft>
                <a:spcPts val="120"/>
              </a:spcAft>
            </a:pP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Механизм действия химических канцерогенов</a:t>
            </a:r>
            <a:endParaRPr lang="ru-RU"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Большинство химических канцерогенов относятся к органическим соединениям лишь небольшое число неорганических веществ обладают такой способностью. </a:t>
            </a:r>
            <a:endParaRPr lang="ru-RU" sz="20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r>
              <a:rPr lang="ru-RU" sz="20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По </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Миллеру все канцерогены в той или иной степени являются </a:t>
            </a:r>
            <a:r>
              <a:rPr lang="ru-RU" sz="20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электрофилами</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имеющие свободные электроны</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которые </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легко взаимодействуют с  нуклеофильными  группами азотистых оснований нуклеиновых кислот, в частности ДНК, образуя с ними прочные ковалентные связи. </a:t>
            </a:r>
            <a:r>
              <a:rPr lang="ru-RU" sz="20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Негативные </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действия со стороны канцерогенов проявляются в химической модификации нуклеиновой кислоты. Последствия такой модификации проявляются в невозможности правильного протекания процессов транскрипции и репликации ДНК, причина которого — образование </a:t>
            </a:r>
            <a:r>
              <a:rPr lang="ru-RU" sz="20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ковалентно</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связанных с ней так называемых </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ДНК-</a:t>
            </a:r>
            <a:r>
              <a:rPr lang="ru-RU" sz="2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аддуктов</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Например, при репликации </a:t>
            </a:r>
            <a:r>
              <a:rPr lang="ru-RU" sz="20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модифицированой</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ДНК, нуклеотиды которой связаны с канцерогеном, могут быть </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неправильно считаны ДНК-полимеразой, вследствие чего возникают </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мутации</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r>
              <a:rPr lang="ru-RU"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Накопление </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большого количества мутаций в геноме приводят к трансформации нормальной клетки в опухолевую, что является основой канцерогенеза.</a:t>
            </a:r>
            <a:endParaRPr lang="ru-RU" sz="2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6803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6754" y="457201"/>
            <a:ext cx="8856617" cy="5365571"/>
          </a:xfrm>
          <a:prstGeom prst="rect">
            <a:avLst/>
          </a:prstGeom>
          <a:solidFill>
            <a:schemeClr val="accent6">
              <a:lumMod val="40000"/>
              <a:lumOff val="60000"/>
            </a:schemeClr>
          </a:solidFill>
        </p:spPr>
        <p:txBody>
          <a:bodyPr wrap="square">
            <a:spAutoFit/>
          </a:bodyPr>
          <a:lstStyle/>
          <a:p>
            <a:pPr>
              <a:lnSpc>
                <a:spcPct val="107000"/>
              </a:lnSpc>
              <a:spcBef>
                <a:spcPts val="600"/>
              </a:spcBef>
              <a:spcAft>
                <a:spcPts val="600"/>
              </a:spcAft>
            </a:pP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Химические канцерогены можно разделить на две большие группы:</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Генотоксические</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Негенотоксические</a:t>
            </a:r>
            <a:endParaRPr lang="ru-RU" sz="2000" b="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ru-RU" sz="20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Генотоксические</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канцерогены</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это химические </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соединения, при взаимодействии которых с компонентами ДНК, могут возникать повреждения и мутации генома клетки. </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Мутации в свою очередь могут привести к процессам трансформации клеток, то есть к образованию опухолевых клеток.</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600"/>
              </a:spcBef>
              <a:spcAft>
                <a:spcPts val="600"/>
              </a:spcAft>
            </a:pPr>
            <a:r>
              <a:rPr lang="ru-RU" sz="20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Негенотоксические</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канцерогены</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химические вещества, которые могут вызывать повреждения генома только в высоких концентрациях, при очень длительном и практически беспрерывном воздействии. </a:t>
            </a:r>
            <a:r>
              <a:rPr lang="ru-RU" sz="2000" u="sng"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Они вызывают бесконтрольную клеточную пролиферацию, тормозят </a:t>
            </a:r>
            <a:r>
              <a:rPr lang="ru-RU" sz="2000" u="sng"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апоптоз</a:t>
            </a:r>
            <a:r>
              <a:rPr lang="ru-RU" sz="2000" u="sng"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нарушают взаимодействие между клетками (клеточную адгезию)</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Большинство </a:t>
            </a:r>
            <a:r>
              <a:rPr lang="ru-RU" sz="20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негенотоксическиих</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канцерогенов — </a:t>
            </a:r>
            <a:r>
              <a:rPr lang="ru-RU"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промоторы канцерогенеза</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такие как: </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хлорорганические пестициды</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(ДДТ, ГХЦГ), </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гормоны</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волокнистые материалы, </a:t>
            </a:r>
            <a:r>
              <a:rPr lang="ru-RU" sz="20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асбет</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волокнистые силикаты</a:t>
            </a:r>
            <a:r>
              <a:rPr lang="ru-RU" sz="20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в особенности его пыль.</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1489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61257"/>
            <a:ext cx="8490857" cy="6504858"/>
          </a:xfrm>
          <a:prstGeom prst="rect">
            <a:avLst/>
          </a:prstGeom>
          <a:solidFill>
            <a:schemeClr val="accent6">
              <a:lumMod val="40000"/>
              <a:lumOff val="60000"/>
            </a:schemeClr>
          </a:solidFill>
        </p:spPr>
        <p:txBody>
          <a:bodyPr wrap="square">
            <a:spAutoFit/>
          </a:bodyPr>
          <a:lstStyle/>
          <a:p>
            <a:pPr algn="just">
              <a:lnSpc>
                <a:spcPct val="107000"/>
              </a:lnSpc>
              <a:spcBef>
                <a:spcPts val="600"/>
              </a:spcBef>
              <a:spcAft>
                <a:spcPts val="600"/>
              </a:spcAft>
            </a:pPr>
            <a:r>
              <a:rPr lang="ru-RU" sz="24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По способу действия </a:t>
            </a:r>
            <a:r>
              <a:rPr lang="ru-RU" sz="24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генотоксические</a:t>
            </a:r>
            <a:r>
              <a:rPr lang="ru-RU" sz="24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канцерогены можно разделить на:</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прямые</a:t>
            </a:r>
            <a:r>
              <a:rPr lang="ru-RU" sz="24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вещества с высокой реакционной способностью, непосредственно образующие с ДНК </a:t>
            </a:r>
            <a:r>
              <a:rPr lang="ru-RU"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ковалентно</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связанные </a:t>
            </a:r>
            <a:r>
              <a:rPr lang="ru-RU"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аддукты</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(это— </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a:t>
            </a:r>
            <a:r>
              <a:rPr lang="ru-RU" sz="24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нитрозилалкилмочевина</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(НАМ</a:t>
            </a:r>
            <a:r>
              <a:rPr lang="ru-RU" sz="24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алкилирующие</a:t>
            </a:r>
            <a:r>
              <a:rPr lang="ru-RU" sz="24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и </a:t>
            </a:r>
            <a:r>
              <a:rPr lang="ru-RU" sz="24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ацетилирующие</a:t>
            </a:r>
            <a:r>
              <a:rPr lang="ru-RU" sz="24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вещества</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эпоксиды</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(в особенности </a:t>
            </a:r>
            <a:r>
              <a:rPr lang="ru-RU" sz="24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полиароматические</a:t>
            </a:r>
            <a:r>
              <a:rPr lang="ru-RU" sz="24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углеводороды, ПАУ</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этиленамин</a:t>
            </a:r>
            <a:r>
              <a:rPr lang="ru-RU" sz="24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и его производные, </a:t>
            </a:r>
            <a:r>
              <a:rPr lang="ru-RU" sz="24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хлорэтиламин</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и др.).</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непрямые</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малоактивные вещества, образующие </a:t>
            </a:r>
            <a:r>
              <a:rPr lang="ru-RU" sz="24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ковалентно</a:t>
            </a:r>
            <a:r>
              <a:rPr lang="ru-RU" sz="24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связанные ДНК-</a:t>
            </a:r>
            <a:r>
              <a:rPr lang="ru-RU" sz="24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аддукты</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только после ферментативной активации, которая происходит </a:t>
            </a:r>
            <a:r>
              <a:rPr lang="ru-RU" sz="24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с образованием высокоактивных </a:t>
            </a:r>
            <a:r>
              <a:rPr lang="ru-RU" sz="2400" b="1"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электрофильных</a:t>
            </a:r>
            <a:r>
              <a:rPr lang="ru-RU" sz="24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метаболитов, способных взаимодействовать с нуклеофильными группами ДНК (ПАУ и их производные</a:t>
            </a:r>
            <a:r>
              <a:rPr lang="ru-RU"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4279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7829" y="767217"/>
            <a:ext cx="7733211" cy="5471562"/>
          </a:xfrm>
          <a:prstGeom prst="rect">
            <a:avLst/>
          </a:prstGeom>
          <a:solidFill>
            <a:schemeClr val="accent6">
              <a:lumMod val="40000"/>
              <a:lumOff val="60000"/>
            </a:schemeClr>
          </a:solidFill>
        </p:spPr>
        <p:txBody>
          <a:bodyPr wrap="square">
            <a:spAutoFit/>
          </a:bodyPr>
          <a:lstStyle/>
          <a:p>
            <a:pPr algn="ctr">
              <a:lnSpc>
                <a:spcPct val="107000"/>
              </a:lnSpc>
              <a:spcBef>
                <a:spcPts val="600"/>
              </a:spcBef>
              <a:spcAft>
                <a:spcPts val="600"/>
              </a:spcAft>
            </a:pPr>
            <a:r>
              <a:rPr lang="ru-RU" sz="2000" b="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Физические факторы (канцерогены)</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ru-RU" sz="20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Ионизирующее излучение</a:t>
            </a:r>
            <a:r>
              <a:rPr lang="ru-RU"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a:t>
            </a:r>
            <a:r>
              <a:rPr lang="ru-RU" sz="20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2" tooltip="Альфа-распад"/>
              </a:rPr>
              <a:t>α</a:t>
            </a:r>
            <a:r>
              <a:rPr lang="ru-RU" sz="2000" b="1" dirty="0">
                <a:latin typeface="Times New Roman" panose="02020603050405020304" pitchFamily="18" charset="0"/>
                <a:ea typeface="Calibri" panose="020F0502020204030204" pitchFamily="34" charset="0"/>
                <a:cs typeface="Times New Roman" panose="02020603050405020304" pitchFamily="18" charset="0"/>
              </a:rPr>
              <a:t>, </a:t>
            </a:r>
            <a:r>
              <a:rPr lang="ru-RU" sz="20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3" tooltip="Бета-распад"/>
              </a:rPr>
              <a:t>β</a:t>
            </a:r>
            <a:r>
              <a:rPr lang="ru-RU" sz="2000" b="1" dirty="0">
                <a:latin typeface="Times New Roman" panose="02020603050405020304" pitchFamily="18" charset="0"/>
                <a:ea typeface="Calibri" panose="020F0502020204030204" pitchFamily="34" charset="0"/>
                <a:cs typeface="Times New Roman" panose="02020603050405020304" pitchFamily="18" charset="0"/>
              </a:rPr>
              <a:t>, </a:t>
            </a:r>
            <a:r>
              <a:rPr lang="ru-RU" sz="20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4" tooltip="Гамма-излучение"/>
              </a:rPr>
              <a:t>γ</a:t>
            </a:r>
            <a:r>
              <a:rPr lang="ru-RU" sz="2000" b="1" dirty="0">
                <a:latin typeface="Times New Roman" panose="02020603050405020304" pitchFamily="18" charset="0"/>
                <a:ea typeface="Calibri" panose="020F0502020204030204" pitchFamily="34" charset="0"/>
                <a:cs typeface="Times New Roman" panose="02020603050405020304" pitchFamily="18" charset="0"/>
              </a:rPr>
              <a:t>-</a:t>
            </a:r>
            <a:r>
              <a:rPr lang="ru-RU" sz="20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 излучение, рентгеновское </a:t>
            </a:r>
            <a:r>
              <a:rPr lang="ru-RU" sz="2000" dirty="0" smtClean="0">
                <a:solidFill>
                  <a:srgbClr val="222222"/>
                </a:solidFill>
                <a:latin typeface="Times New Roman" panose="02020603050405020304" pitchFamily="18" charset="0"/>
                <a:ea typeface="Calibri" panose="020F0502020204030204" pitchFamily="34" charset="0"/>
                <a:cs typeface="Times New Roman" panose="02020603050405020304" pitchFamily="18" charset="0"/>
              </a:rPr>
              <a:t>Х-</a:t>
            </a:r>
            <a:r>
              <a:rPr lang="ru-RU" sz="20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 излучение, нейтронное излучение, протонное излучение, кластерная радиоактивность (распад ядра), потоки ионов, осколки деления), Наиболее известные физические канцерогены — это различные виды ионизирующего излучения,  хотя они же применяются и для лечения онкологических заболеваний. </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ru-RU" sz="20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Ультрафиолетовые лучи</a:t>
            </a:r>
            <a:r>
              <a:rPr lang="ru-RU"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  полностью поглощаются кожей, и потому может вызвать лишь </a:t>
            </a:r>
            <a:r>
              <a:rPr lang="ru-RU" sz="2000" b="1"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меланом</a:t>
            </a:r>
            <a:r>
              <a:rPr lang="ru-RU" sz="20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у. Тогда как ионизирующее излучение, свободно проникающие внутрь организма, способны вызвать радиогенные опухоли любых тканей и органов организма (довольно часто кроветворных, вследствие высокой чувствительности). </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ru-RU" sz="20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   </a:t>
            </a:r>
            <a:r>
              <a:rPr lang="ru-RU"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Сверхвысокочастотное излучение</a:t>
            </a:r>
            <a:r>
              <a:rPr lang="ru-RU"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(СВЧ), например, микроволновое излучение.</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4670042"/>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TotalTime>
  <Words>2308</Words>
  <Application>Microsoft Office PowerPoint</Application>
  <PresentationFormat>Экран (4:3)</PresentationFormat>
  <Paragraphs>67</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Calibri Light</vt:lpstr>
      <vt:lpstr>Symbol</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19</cp:revision>
  <dcterms:created xsi:type="dcterms:W3CDTF">2020-04-20T06:41:45Z</dcterms:created>
  <dcterms:modified xsi:type="dcterms:W3CDTF">2020-04-20T07:47:02Z</dcterms:modified>
</cp:coreProperties>
</file>